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E078A-54FA-4995-A8EB-D7E2E4A37A83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FCC0B-61BE-4FE8-B58C-5BA22BA629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                                                                                  </a:t>
            </a:r>
            <a:r>
              <a:rPr lang="it-IT" b="1" dirty="0">
                <a:solidFill>
                  <a:srgbClr val="C00000"/>
                </a:solidFill>
              </a:rPr>
              <a:t>Un prezioso dono paterno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                                                    </a:t>
            </a:r>
            <a:r>
              <a:rPr lang="it-IT" b="1" dirty="0"/>
              <a:t>Gentile da Fabriano: Adorazione dei Magi, Uffizi, Firenze, Italia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                                                                Tondo “ Doni”, </a:t>
            </a:r>
            <a:r>
              <a:rPr lang="it-IT" b="1" dirty="0" err="1"/>
              <a:t>Michelagnolo</a:t>
            </a:r>
            <a:r>
              <a:rPr lang="it-IT" b="1" dirty="0"/>
              <a:t> Buonarroti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                                                            Michelangelo </a:t>
            </a:r>
            <a:r>
              <a:rPr lang="it-IT" b="1" dirty="0" err="1"/>
              <a:t>Merisi</a:t>
            </a:r>
            <a:r>
              <a:rPr lang="it-IT" b="1" dirty="0"/>
              <a:t>, detto il Caravaggio, Canestra di frutti ( Cfr. Prof. Strinati)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                         </a:t>
            </a:r>
            <a:r>
              <a:rPr lang="it-IT" b="1" dirty="0"/>
              <a:t>Lorenzo Lotto: Annunciazione con gatto “spaventato” dall’irruzione sulla scena domestica di Gabriele </a:t>
            </a:r>
            <a:r>
              <a:rPr lang="it-IT" b="1" dirty="0" err="1"/>
              <a:t>Arcangelo…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</a:t>
            </a:r>
            <a:r>
              <a:rPr lang="it-IT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Piet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Mondrian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forme e colori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                                                            Lucio Fontana “ Attesa”, Galleria d’Arte Moderna di Roma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                                                                           Il rigore è il fondamento della creatività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Italo Calvino, grande scrittore e creativo italiano. </a:t>
            </a:r>
            <a:r>
              <a:rPr lang="it-IT"/>
              <a:t>Storica  mente </a:t>
            </a:r>
            <a:r>
              <a:rPr lang="it-IT" dirty="0"/>
              <a:t>della casa editrice Einaudi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Italo Calvino, grande scrittore e creativo italiano. </a:t>
            </a:r>
            <a:r>
              <a:rPr lang="it-IT"/>
              <a:t>Storica  mente </a:t>
            </a:r>
            <a:r>
              <a:rPr lang="it-IT" dirty="0"/>
              <a:t>della casa editrice Einaudi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84311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Italo Calvino, grande scrittore e creativo italiano. </a:t>
            </a:r>
            <a:r>
              <a:rPr lang="it-IT"/>
              <a:t>Storica  mente </a:t>
            </a:r>
            <a:r>
              <a:rPr lang="it-IT" dirty="0"/>
              <a:t>della casa editrice Einaudi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2304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                                                                           La trasmissione  è continuità di </a:t>
            </a:r>
            <a:r>
              <a:rPr lang="it-IT" b="1" dirty="0" err="1"/>
              <a:t>tempo…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Italo Calvino, grande scrittore e creativo italiano. </a:t>
            </a:r>
            <a:r>
              <a:rPr lang="it-IT"/>
              <a:t>Storica  mente </a:t>
            </a:r>
            <a:r>
              <a:rPr lang="it-IT" dirty="0"/>
              <a:t>della casa editrice Einaudi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2424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Italo Calvino, grande scrittore e creativo italiano. </a:t>
            </a:r>
            <a:r>
              <a:rPr lang="it-IT"/>
              <a:t>Storica  mente </a:t>
            </a:r>
            <a:r>
              <a:rPr lang="it-IT" dirty="0"/>
              <a:t>della casa editrice Einaudi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78641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Italo Calvino, grande scrittore e creativo italiano. </a:t>
            </a:r>
            <a:r>
              <a:rPr lang="it-IT"/>
              <a:t>Storica  mente </a:t>
            </a:r>
            <a:r>
              <a:rPr lang="it-IT" dirty="0"/>
              <a:t>della casa editrice Einaudi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71058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Italo Calvino, grande scrittore e creativo italiano. </a:t>
            </a:r>
            <a:r>
              <a:rPr lang="it-IT"/>
              <a:t>Storica  mente </a:t>
            </a:r>
            <a:r>
              <a:rPr lang="it-IT" dirty="0"/>
              <a:t>della casa editrice Einaudi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12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                                              </a:t>
            </a:r>
            <a:r>
              <a:rPr lang="it-IT" b="1" dirty="0"/>
              <a:t>Il patto  è </a:t>
            </a:r>
            <a:r>
              <a:rPr lang="it-IT" b="1" dirty="0" err="1"/>
              <a:t>transgenerazionale</a:t>
            </a:r>
            <a:r>
              <a:rPr lang="it-IT" b="1" dirty="0"/>
              <a:t>. Il patto è promessa condivisa di tutela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                                                                                        Un unicum europeo!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                                                       Che cosa è un “ bene” per noi?  Valore affettivo, cura e tutela.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             </a:t>
            </a:r>
            <a:r>
              <a:rPr lang="it-IT" b="1" dirty="0"/>
              <a:t>Il corredo funerario è l’insieme dei beni trasmessi dal Pater: valore affettivo, economico e di prestigio sociale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“ Fra le nuvole”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                                                                             “ Con i piedi a terra”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                                                                                        </a:t>
            </a:r>
            <a:r>
              <a:rPr lang="it-IT" b="1" dirty="0"/>
              <a:t>   Clic!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CC0B-61BE-4FE8-B58C-5BA22BA6292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901B-3F63-459A-9E7A-0556658BDB0D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F28B-4B10-43A5-8795-3B0C867E5A9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Beni di famiglia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1800" b="1" dirty="0">
                <a:solidFill>
                  <a:srgbClr val="C00000"/>
                </a:solidFill>
              </a:rPr>
              <a:t>Corso di educazione al patrimonio culturale per i più piccoli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stel del mon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245"/>
            <a:ext cx="9144000" cy="55935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Perché educare all’arte e al patrimonio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>
              <a:buNone/>
            </a:pPr>
            <a:r>
              <a:rPr lang="it-IT" dirty="0"/>
              <a:t>     </a:t>
            </a:r>
            <a:r>
              <a:rPr lang="it-IT" b="1" dirty="0">
                <a:solidFill>
                  <a:srgbClr val="C00000"/>
                </a:solidFill>
              </a:rPr>
              <a:t>Non seguiranno obiettivi scolastici, </a:t>
            </a:r>
            <a:r>
              <a:rPr lang="it-IT" b="1" dirty="0" err="1">
                <a:solidFill>
                  <a:srgbClr val="C00000"/>
                </a:solidFill>
              </a:rPr>
              <a:t>ma…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it-IT" b="1" dirty="0">
                <a:solidFill>
                  <a:srgbClr val="C00000"/>
                </a:solidFill>
              </a:rPr>
              <a:t> l’arte </a:t>
            </a:r>
            <a:r>
              <a:rPr lang="it-IT" b="1" dirty="0" err="1">
                <a:solidFill>
                  <a:srgbClr val="C00000"/>
                </a:solidFill>
              </a:rPr>
              <a:t>è…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Sintesi</a:t>
            </a:r>
          </a:p>
        </p:txBody>
      </p:sp>
      <p:pic>
        <p:nvPicPr>
          <p:cNvPr id="4" name="Segnaposto contenuto 3" descr="sintes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643050"/>
            <a:ext cx="7786742" cy="478634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Visione d’insieme, analisi</a:t>
            </a:r>
          </a:p>
        </p:txBody>
      </p:sp>
      <p:pic>
        <p:nvPicPr>
          <p:cNvPr id="6" name="Segnaposto contenuto 5" descr="Gentile da Fabriano Adorazione dei Mag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5930" y="1600200"/>
            <a:ext cx="7152139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Armonia</a:t>
            </a:r>
          </a:p>
        </p:txBody>
      </p:sp>
      <p:pic>
        <p:nvPicPr>
          <p:cNvPr id="4" name="Segnaposto contenuto 3" descr="tondo doni armoni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500174"/>
            <a:ext cx="6572296" cy="500065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Attenzione per il particolare</a:t>
            </a:r>
          </a:p>
        </p:txBody>
      </p:sp>
      <p:pic>
        <p:nvPicPr>
          <p:cNvPr id="4" name="Segnaposto contenuto 3" descr="Canestro-di-frutta-Caravaggio-1024x6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Ironia!</a:t>
            </a:r>
          </a:p>
        </p:txBody>
      </p:sp>
      <p:pic>
        <p:nvPicPr>
          <p:cNvPr id="4" name="Segnaposto contenuto 3" descr="annunciazione-gatto ironi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428736"/>
            <a:ext cx="7072362" cy="450059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Rigore</a:t>
            </a:r>
          </a:p>
        </p:txBody>
      </p:sp>
      <p:pic>
        <p:nvPicPr>
          <p:cNvPr id="4" name="Segnaposto contenuto 3" descr="rigor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357298"/>
            <a:ext cx="7643866" cy="507209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Sperimentazione…</a:t>
            </a:r>
            <a:r>
              <a:rPr lang="it-IT" b="1" dirty="0">
                <a:solidFill>
                  <a:srgbClr val="C00000"/>
                </a:solidFill>
              </a:rPr>
              <a:t> curiosità</a:t>
            </a:r>
          </a:p>
        </p:txBody>
      </p:sp>
      <p:pic>
        <p:nvPicPr>
          <p:cNvPr id="4" name="Segnaposto contenuto 3" descr="lucio-fontana-attese-1968.jpg sperimentazion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571612"/>
            <a:ext cx="7358114" cy="488633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Ciò </a:t>
            </a:r>
            <a:r>
              <a:rPr lang="it-IT" dirty="0" err="1"/>
              <a:t>detto…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Analisi</a:t>
            </a:r>
          </a:p>
          <a:p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Sintesi</a:t>
            </a:r>
          </a:p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Visione d’insieme</a:t>
            </a:r>
          </a:p>
          <a:p>
            <a:r>
              <a:rPr lang="it-IT" sz="2800" b="1" dirty="0">
                <a:solidFill>
                  <a:srgbClr val="92D050"/>
                </a:solidFill>
              </a:rPr>
              <a:t>Attenzione al particolare</a:t>
            </a:r>
          </a:p>
          <a:p>
            <a:r>
              <a:rPr lang="it-IT" sz="2800" b="1" dirty="0">
                <a:solidFill>
                  <a:schemeClr val="accent4"/>
                </a:solidFill>
              </a:rPr>
              <a:t>Approccio ironico</a:t>
            </a:r>
          </a:p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Rigore logico</a:t>
            </a:r>
          </a:p>
          <a:p>
            <a:r>
              <a:rPr lang="it-IT" sz="2800" b="1" dirty="0">
                <a:solidFill>
                  <a:srgbClr val="C00000"/>
                </a:solidFill>
              </a:rPr>
              <a:t>Sperimentazione e innovazione della tradizione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Un’occasione imperdibile</a:t>
            </a:r>
          </a:p>
        </p:txBody>
      </p:sp>
      <p:pic>
        <p:nvPicPr>
          <p:cNvPr id="3" name="Immagine 2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736"/>
            <a:ext cx="7215238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Forma mentis, </a:t>
            </a:r>
            <a:r>
              <a:rPr lang="it-IT" dirty="0" err="1">
                <a:solidFill>
                  <a:srgbClr val="FF0000"/>
                </a:solidFill>
              </a:rPr>
              <a:t>Formae</a:t>
            </a:r>
            <a:r>
              <a:rPr lang="it-IT" dirty="0">
                <a:solidFill>
                  <a:srgbClr val="FF0000"/>
                </a:solidFill>
              </a:rPr>
              <a:t> mentis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      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        </a:t>
            </a:r>
            <a:r>
              <a:rPr lang="it-IT" sz="4000" dirty="0"/>
              <a:t>Il pensiero tra logica e creatività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Parola di creativo</a:t>
            </a:r>
          </a:p>
        </p:txBody>
      </p:sp>
      <p:pic>
        <p:nvPicPr>
          <p:cNvPr id="5" name="Segnaposto contenuto 4" descr="Calvin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7401" y="1600200"/>
            <a:ext cx="3858198" cy="4525963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    </a:t>
            </a:r>
            <a:r>
              <a:rPr lang="it-IT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La fantasia è come la marmellata,bisogna che sia spalmata su di una solida fetta di pane.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1" y="980728"/>
            <a:ext cx="9144000" cy="2218258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“Anno europeo del patrimonio culturale” </a:t>
            </a:r>
            <a:br>
              <a:rPr lang="it-IT" sz="2800" b="1" dirty="0">
                <a:solidFill>
                  <a:srgbClr val="C00000"/>
                </a:solidFill>
              </a:rPr>
            </a:br>
            <a:r>
              <a:rPr lang="it-IT" sz="2800" b="1" dirty="0">
                <a:solidFill>
                  <a:srgbClr val="C00000"/>
                </a:solidFill>
              </a:rPr>
              <a:t>(EYCH – </a:t>
            </a:r>
            <a:r>
              <a:rPr lang="it-IT" sz="2800" b="1" dirty="0" err="1">
                <a:solidFill>
                  <a:srgbClr val="C00000"/>
                </a:solidFill>
              </a:rPr>
              <a:t>European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Year</a:t>
            </a:r>
            <a:r>
              <a:rPr lang="it-IT" sz="2800" b="1" dirty="0">
                <a:solidFill>
                  <a:srgbClr val="C00000"/>
                </a:solidFill>
              </a:rPr>
              <a:t> of Cultural Heritage)</a:t>
            </a:r>
            <a:br>
              <a:rPr lang="it-IT" sz="2800" b="1" dirty="0">
                <a:solidFill>
                  <a:srgbClr val="C00000"/>
                </a:solidFill>
              </a:rPr>
            </a:br>
            <a:r>
              <a:rPr lang="it-IT" sz="2800" b="1" dirty="0">
                <a:solidFill>
                  <a:srgbClr val="C00000"/>
                </a:solidFill>
              </a:rPr>
              <a:t>Unione Europea e Consiglio d’Europa</a:t>
            </a:r>
            <a:br>
              <a:rPr lang="it-IT" sz="2800" b="1" dirty="0">
                <a:solidFill>
                  <a:srgbClr val="C00000"/>
                </a:solidFill>
              </a:rPr>
            </a:br>
            <a:r>
              <a:rPr lang="it-IT" sz="2800" b="1" dirty="0">
                <a:solidFill>
                  <a:srgbClr val="C00000"/>
                </a:solidFill>
              </a:rPr>
              <a:t/>
            </a:r>
            <a:br>
              <a:rPr lang="it-IT" sz="2800" b="1" dirty="0">
                <a:solidFill>
                  <a:srgbClr val="C00000"/>
                </a:solidFill>
              </a:rPr>
            </a:br>
            <a:r>
              <a:rPr lang="it-IT" sz="2800" b="1" dirty="0">
                <a:solidFill>
                  <a:srgbClr val="C00000"/>
                </a:solidFill>
              </a:rPr>
              <a:t/>
            </a:r>
            <a:br>
              <a:rPr lang="it-IT" sz="2800" b="1" dirty="0">
                <a:solidFill>
                  <a:srgbClr val="C00000"/>
                </a:solidFill>
              </a:rPr>
            </a:br>
            <a:r>
              <a:rPr lang="it-IT" sz="2800" b="1" dirty="0">
                <a:solidFill>
                  <a:srgbClr val="C00000"/>
                </a:solidFill>
              </a:rPr>
              <a:t/>
            </a:r>
            <a:br>
              <a:rPr lang="it-IT" sz="2800" b="1" dirty="0">
                <a:solidFill>
                  <a:srgbClr val="C00000"/>
                </a:solidFill>
              </a:rPr>
            </a:br>
            <a:r>
              <a:rPr lang="it-IT" sz="2800" b="1" dirty="0">
                <a:solidFill>
                  <a:srgbClr val="C00000"/>
                </a:solidFill>
              </a:rPr>
              <a:t/>
            </a:r>
            <a:br>
              <a:rPr lang="it-IT" sz="2800" b="1" dirty="0">
                <a:solidFill>
                  <a:srgbClr val="C00000"/>
                </a:solidFill>
              </a:rPr>
            </a:br>
            <a:r>
              <a:rPr lang="it-IT" sz="2800" b="1" dirty="0">
                <a:solidFill>
                  <a:srgbClr val="C00000"/>
                </a:solidFill>
              </a:rPr>
              <a:t>Progetto : “ Beni di famiglia” I. C. Albano Laziale- Primaria</a:t>
            </a:r>
          </a:p>
        </p:txBody>
      </p:sp>
    </p:spTree>
    <p:extLst>
      <p:ext uri="{BB962C8B-B14F-4D97-AF65-F5344CB8AC3E}">
        <p14:creationId xmlns="" xmlns:p14="http://schemas.microsoft.com/office/powerpoint/2010/main" val="289489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6328" y="1268760"/>
            <a:ext cx="3707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Il mondo delle forme ( classi Prime e seconde)</a:t>
            </a:r>
            <a:endParaRPr lang="it-IT" sz="2000" dirty="0"/>
          </a:p>
          <a:p>
            <a:r>
              <a:rPr lang="it-IT" sz="2000" dirty="0"/>
              <a:t>La forma dell’acqua:  ma l’acqua ha una forma?</a:t>
            </a:r>
          </a:p>
          <a:p>
            <a:r>
              <a:rPr lang="it-IT" sz="2000" dirty="0"/>
              <a:t>Io mi ricordo… la </a:t>
            </a:r>
            <a:r>
              <a:rPr lang="it-IT" sz="2000" dirty="0" err="1"/>
              <a:t>girolinea</a:t>
            </a:r>
            <a:r>
              <a:rPr lang="it-IT" sz="2000" dirty="0"/>
              <a:t> e il cerchio “tondo”…</a:t>
            </a:r>
          </a:p>
          <a:p>
            <a:r>
              <a:rPr lang="it-IT" sz="2000" dirty="0"/>
              <a:t> Barba, capelli e …cornucopie!</a:t>
            </a:r>
          </a:p>
          <a:p>
            <a:r>
              <a:rPr lang="it-IT" sz="2000" dirty="0"/>
              <a:t>L’iconologia del fiume</a:t>
            </a:r>
          </a:p>
          <a:p>
            <a:r>
              <a:rPr lang="it-IT" sz="2000" dirty="0"/>
              <a:t>Trasparenze e Azzurri  di città: palazzi con vista</a:t>
            </a:r>
          </a:p>
          <a:p>
            <a:pPr>
              <a:buNone/>
            </a:pPr>
            <a:endParaRPr lang="it-IT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71079AD-3488-4F11-84BD-EF02D44FCE8A}"/>
              </a:ext>
            </a:extLst>
          </p:cNvPr>
          <p:cNvSpPr/>
          <p:nvPr/>
        </p:nvSpPr>
        <p:spPr>
          <a:xfrm>
            <a:off x="4355976" y="1268760"/>
            <a:ext cx="4521696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sz="1400" dirty="0">
                <a:ea typeface="Calibri" panose="020F0502020204030204" pitchFamily="34" charset="0"/>
                <a:cs typeface="TimesNewRomanPS-BoldMT"/>
              </a:rPr>
              <a:t>Sopralluoghi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Albano Laziale</a:t>
            </a:r>
            <a:r>
              <a:rPr lang="it-IT" sz="1400" dirty="0">
                <a:ea typeface="Calibri" panose="020F0502020204030204" pitchFamily="34" charset="0"/>
                <a:cs typeface="TimesNewRomanPS-BoldMT"/>
              </a:rPr>
              <a:t>: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dirty="0">
                <a:ea typeface="Calibri" panose="020F0502020204030204" pitchFamily="34" charset="0"/>
                <a:cs typeface="TimesNewRomanPS-BoldMT"/>
              </a:rPr>
              <a:t>il </a:t>
            </a: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fontanile</a:t>
            </a:r>
            <a:r>
              <a:rPr lang="it-IT" sz="1400" dirty="0">
                <a:ea typeface="Calibri" panose="020F0502020204030204" pitchFamily="34" charset="0"/>
                <a:cs typeface="TimesNewRomanPS-BoldMT"/>
              </a:rPr>
              <a:t> e la fontana  di Villa Ferraioli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dirty="0">
                <a:ea typeface="Calibri" panose="020F0502020204030204" pitchFamily="34" charset="0"/>
                <a:cs typeface="TimesNewRomanPS-BoldMT"/>
              </a:rPr>
              <a:t>I </a:t>
            </a: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cisternoni</a:t>
            </a:r>
            <a:r>
              <a:rPr lang="it-IT" sz="1400" dirty="0">
                <a:ea typeface="Calibri" panose="020F0502020204030204" pitchFamily="34" charset="0"/>
                <a:cs typeface="TimesNewRomanPS-BoldMT"/>
              </a:rPr>
              <a:t> romani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dirty="0">
                <a:ea typeface="Calibri" panose="020F0502020204030204" pitchFamily="34" charset="0"/>
                <a:cs typeface="TimesNewRomanPS-BoldMT"/>
              </a:rPr>
              <a:t>la </a:t>
            </a: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fontana</a:t>
            </a:r>
            <a:r>
              <a:rPr lang="it-IT" sz="1400" dirty="0">
                <a:ea typeface="Calibri" panose="020F0502020204030204" pitchFamily="34" charset="0"/>
                <a:cs typeface="TimesNewRomanPS-BoldMT"/>
              </a:rPr>
              <a:t> del Corso  Giacomo Matteotti, un dono prezioso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Ariccia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Piazza</a:t>
            </a:r>
            <a:r>
              <a:rPr lang="it-IT" sz="1400" dirty="0">
                <a:ea typeface="Calibri" panose="020F0502020204030204" pitchFamily="34" charset="0"/>
                <a:cs typeface="TimesNewRomanPS-BoldMT"/>
              </a:rPr>
              <a:t> dell’Ariccia: le fontane del Bernini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dirty="0">
                <a:ea typeface="Calibri" panose="020F0502020204030204" pitchFamily="34" charset="0"/>
                <a:cs typeface="TimesNewRomanPS-BoldMT"/>
              </a:rPr>
              <a:t>Visita al</a:t>
            </a: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 Museo</a:t>
            </a:r>
            <a:r>
              <a:rPr lang="it-IT" sz="1400" dirty="0">
                <a:ea typeface="Calibri" panose="020F0502020204030204" pitchFamily="34" charset="0"/>
                <a:cs typeface="TimesNewRomanPS-BoldMT"/>
              </a:rPr>
              <a:t> Civico di Albano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dirty="0">
                <a:ea typeface="Calibri" panose="020F0502020204030204" pitchFamily="34" charset="0"/>
                <a:cs typeface="TimesNewRomanPS-BoldMT"/>
              </a:rPr>
              <a:t>Visita al </a:t>
            </a: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Palazzo</a:t>
            </a:r>
            <a:r>
              <a:rPr lang="it-IT" sz="1400" dirty="0">
                <a:ea typeface="Calibri" panose="020F0502020204030204" pitchFamily="34" charset="0"/>
                <a:cs typeface="TimesNewRomanPS-BoldMT"/>
              </a:rPr>
              <a:t> dell’Ariccia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Genzano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dirty="0">
                <a:ea typeface="Calibri" panose="020F0502020204030204" pitchFamily="34" charset="0"/>
                <a:cs typeface="TimesNewRomanPS-BoldMT"/>
              </a:rPr>
              <a:t>Visita al </a:t>
            </a: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Palazzo</a:t>
            </a:r>
            <a:r>
              <a:rPr lang="it-IT" sz="1400" dirty="0">
                <a:ea typeface="Calibri" panose="020F0502020204030204" pitchFamily="34" charset="0"/>
                <a:cs typeface="TimesNewRomanPS-BoldMT"/>
              </a:rPr>
              <a:t> Sforza Cesarini con vista sul lago di Nemi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Uscita di fine anno: la Basilica di San Clemente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dirty="0">
                <a:ea typeface="Calibri" panose="020F0502020204030204" pitchFamily="34" charset="0"/>
                <a:cs typeface="TimesNewRomanPS-BoldMT"/>
              </a:rPr>
              <a:t>La sorgente sotterranea del lago privato di Nerone.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Colonna sonora: “La pulce d’acqua” di Angelo Branduardi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400" b="1" dirty="0">
                <a:ea typeface="Calibri" panose="020F0502020204030204" pitchFamily="34" charset="0"/>
                <a:cs typeface="TimesNewRomanPS-BoldMT"/>
              </a:rPr>
              <a:t>Conclusione: Allestimento manufatti e prodotti inerenti il percorso</a:t>
            </a:r>
            <a:endParaRPr lang="it-IT" sz="1400" dirty="0"/>
          </a:p>
        </p:txBody>
      </p:sp>
      <p:sp>
        <p:nvSpPr>
          <p:cNvPr id="5" name="Titolo 4">
            <a:extLst>
              <a:ext uri="{FF2B5EF4-FFF2-40B4-BE49-F238E27FC236}">
                <a16:creationId xmlns="" xmlns:a16="http://schemas.microsoft.com/office/drawing/2014/main" id="{65F22C3E-D6AD-4428-8379-A4E59E82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Programmi</a:t>
            </a:r>
          </a:p>
        </p:txBody>
      </p:sp>
    </p:spTree>
    <p:extLst>
      <p:ext uri="{BB962C8B-B14F-4D97-AF65-F5344CB8AC3E}">
        <p14:creationId xmlns="" xmlns:p14="http://schemas.microsoft.com/office/powerpoint/2010/main" val="2854961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6328" y="1268760"/>
            <a:ext cx="370790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Squarci cretti e un grande bang!  III classe ( classe terza)</a:t>
            </a:r>
            <a:endParaRPr lang="it-IT" dirty="0"/>
          </a:p>
          <a:p>
            <a:r>
              <a:rPr lang="it-IT" dirty="0"/>
              <a:t>Le fasi di formazione della Terra</a:t>
            </a:r>
          </a:p>
          <a:p>
            <a:r>
              <a:rPr lang="it-IT" dirty="0"/>
              <a:t>Il grande Bang</a:t>
            </a:r>
          </a:p>
          <a:p>
            <a:r>
              <a:rPr lang="it-IT" dirty="0"/>
              <a:t>Il concetto di evoluzione</a:t>
            </a:r>
          </a:p>
          <a:p>
            <a:r>
              <a:rPr lang="it-IT" dirty="0"/>
              <a:t>Terre, fuochi, acque e … </a:t>
            </a:r>
            <a:r>
              <a:rPr lang="it-IT" dirty="0" err="1"/>
              <a:t>clarite</a:t>
            </a:r>
            <a:r>
              <a:rPr lang="it-IT" dirty="0"/>
              <a:t> stelle: gli elementi naturali tra scienza e letteratura</a:t>
            </a:r>
          </a:p>
          <a:p>
            <a:r>
              <a:rPr lang="it-IT" dirty="0"/>
              <a:t>Approccio alla cultura mediterranea: il focolare tra sacro e profano</a:t>
            </a:r>
          </a:p>
          <a:p>
            <a:pPr marL="0" indent="0">
              <a:buNone/>
            </a:pPr>
            <a:r>
              <a:rPr lang="it-IT" b="1" dirty="0"/>
              <a:t>Approfondimento </a:t>
            </a:r>
            <a:endParaRPr lang="it-IT" dirty="0"/>
          </a:p>
          <a:p>
            <a:r>
              <a:rPr lang="it-IT" dirty="0"/>
              <a:t>La società dei lunatici:  due amici, un veliero e delle tartarughe giganti</a:t>
            </a:r>
          </a:p>
          <a:p>
            <a:pPr>
              <a:buNone/>
            </a:pPr>
            <a:endParaRPr lang="it-IT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71079AD-3488-4F11-84BD-EF02D44FCE8A}"/>
              </a:ext>
            </a:extLst>
          </p:cNvPr>
          <p:cNvSpPr/>
          <p:nvPr/>
        </p:nvSpPr>
        <p:spPr>
          <a:xfrm>
            <a:off x="4355976" y="1268760"/>
            <a:ext cx="4521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Sopralluoghi</a:t>
            </a:r>
            <a:endParaRPr lang="it-IT" sz="1600" dirty="0"/>
          </a:p>
          <a:p>
            <a:r>
              <a:rPr lang="it-IT" sz="1600" b="1" dirty="0"/>
              <a:t>Roma</a:t>
            </a:r>
            <a:endParaRPr lang="it-IT" sz="1600" dirty="0"/>
          </a:p>
          <a:p>
            <a:r>
              <a:rPr lang="it-IT" sz="1600" dirty="0"/>
              <a:t>Galleria d’Arte Moderna di Roma… per scoprire l’Universo mondo</a:t>
            </a:r>
          </a:p>
          <a:p>
            <a:r>
              <a:rPr lang="it-IT" sz="1600" dirty="0"/>
              <a:t>Percorso tra Burri, Fontana, </a:t>
            </a:r>
            <a:r>
              <a:rPr lang="it-IT" sz="1600" dirty="0" err="1"/>
              <a:t>Mondrian</a:t>
            </a:r>
            <a:r>
              <a:rPr lang="it-IT" sz="1600" dirty="0"/>
              <a:t> e Pomodoro</a:t>
            </a:r>
          </a:p>
          <a:p>
            <a:r>
              <a:rPr lang="it-IT" sz="1600" b="1" dirty="0"/>
              <a:t>Nemi</a:t>
            </a:r>
            <a:endParaRPr lang="it-IT" sz="1600" dirty="0"/>
          </a:p>
          <a:p>
            <a:r>
              <a:rPr lang="it-IT" sz="1600" dirty="0"/>
              <a:t>Museo delle Navi romane </a:t>
            </a:r>
          </a:p>
          <a:p>
            <a:r>
              <a:rPr lang="it-IT" sz="1600" dirty="0"/>
              <a:t>Tutti a bordo con Hermes e Diana! Prima del veliero, la nave romana…</a:t>
            </a:r>
          </a:p>
          <a:p>
            <a:r>
              <a:rPr lang="it-IT" sz="1600" b="1" dirty="0"/>
              <a:t>Roma</a:t>
            </a:r>
            <a:endParaRPr lang="it-IT" sz="1600" dirty="0"/>
          </a:p>
          <a:p>
            <a:r>
              <a:rPr lang="it-IT" sz="1600" dirty="0"/>
              <a:t> Museo </a:t>
            </a:r>
            <a:r>
              <a:rPr lang="it-IT" sz="1600" dirty="0" err="1"/>
              <a:t>Pigorini</a:t>
            </a:r>
            <a:endParaRPr lang="it-IT" sz="1600" dirty="0"/>
          </a:p>
          <a:p>
            <a:r>
              <a:rPr lang="it-IT" sz="1600" dirty="0"/>
              <a:t>Sulle tracce dei nomadi…per stanziarci nel </a:t>
            </a:r>
            <a:r>
              <a:rPr lang="it-IT" sz="1600" dirty="0" err="1"/>
              <a:t>pagus</a:t>
            </a:r>
            <a:endParaRPr lang="it-IT" sz="1600" dirty="0"/>
          </a:p>
          <a:p>
            <a:r>
              <a:rPr lang="it-IT" sz="1600" b="1" dirty="0"/>
              <a:t>Colonna sonora: Lucy in the sky… Beatles</a:t>
            </a:r>
            <a:endParaRPr lang="it-IT" sz="1600" dirty="0"/>
          </a:p>
          <a:p>
            <a:r>
              <a:rPr lang="it-IT" sz="1600" b="1" dirty="0"/>
              <a:t>Conclusione: allestimento manufatti e prodotti  inerenti il percorso.</a:t>
            </a:r>
            <a:endParaRPr lang="it-IT" sz="1600" dirty="0"/>
          </a:p>
          <a:p>
            <a:r>
              <a:rPr lang="it-IT" sz="1600" b="1" dirty="0"/>
              <a:t>Allestimento ( previo accordo servizi educativi) di un laboratorio di mimo nelle sale della Galleria d’Arte Moderna</a:t>
            </a:r>
            <a:endParaRPr lang="it-IT" sz="1600" dirty="0"/>
          </a:p>
        </p:txBody>
      </p:sp>
      <p:sp>
        <p:nvSpPr>
          <p:cNvPr id="5" name="Titolo 4">
            <a:extLst>
              <a:ext uri="{FF2B5EF4-FFF2-40B4-BE49-F238E27FC236}">
                <a16:creationId xmlns="" xmlns:a16="http://schemas.microsoft.com/office/drawing/2014/main" id="{65F22C3E-D6AD-4428-8379-A4E59E82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Programmi</a:t>
            </a:r>
          </a:p>
        </p:txBody>
      </p:sp>
    </p:spTree>
    <p:extLst>
      <p:ext uri="{BB962C8B-B14F-4D97-AF65-F5344CB8AC3E}">
        <p14:creationId xmlns="" xmlns:p14="http://schemas.microsoft.com/office/powerpoint/2010/main" val="3811423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6328" y="1268760"/>
            <a:ext cx="3707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Storia di gente di mare: i popoli del Mediterraneo  IV classe</a:t>
            </a:r>
            <a:endParaRPr lang="it-IT" sz="2000" dirty="0"/>
          </a:p>
          <a:p>
            <a:r>
              <a:rPr lang="it-IT" sz="2000" dirty="0"/>
              <a:t>Le maggiori civiltà del passato tra  sabbie e fiumi</a:t>
            </a:r>
          </a:p>
          <a:p>
            <a:r>
              <a:rPr lang="it-IT" sz="2000" dirty="0"/>
              <a:t>Dal fiume al mare: il mar Mediterraneo</a:t>
            </a:r>
          </a:p>
          <a:p>
            <a:r>
              <a:rPr lang="it-IT" sz="2000" dirty="0"/>
              <a:t>I miti, gli eroi e i </a:t>
            </a:r>
            <a:r>
              <a:rPr lang="it-IT" sz="2000" dirty="0" err="1"/>
              <a:t>nostoi</a:t>
            </a:r>
            <a:endParaRPr lang="it-IT" sz="2000" dirty="0"/>
          </a:p>
          <a:p>
            <a:r>
              <a:rPr lang="it-IT" sz="2000" dirty="0"/>
              <a:t>Intorno al fuoco: Omero narraci ancora…</a:t>
            </a:r>
          </a:p>
          <a:p>
            <a:pPr>
              <a:buNone/>
            </a:pPr>
            <a:endParaRPr lang="it-IT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71079AD-3488-4F11-84BD-EF02D44FCE8A}"/>
              </a:ext>
            </a:extLst>
          </p:cNvPr>
          <p:cNvSpPr/>
          <p:nvPr/>
        </p:nvSpPr>
        <p:spPr>
          <a:xfrm>
            <a:off x="4355976" y="1268760"/>
            <a:ext cx="4521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Sopralluoghi</a:t>
            </a:r>
          </a:p>
          <a:p>
            <a:r>
              <a:rPr lang="it-IT" b="1" dirty="0"/>
              <a:t>Albano</a:t>
            </a:r>
            <a:endParaRPr lang="it-IT" dirty="0"/>
          </a:p>
          <a:p>
            <a:r>
              <a:rPr lang="it-IT" dirty="0"/>
              <a:t>Museo Civico di Villa Ferraioli</a:t>
            </a:r>
          </a:p>
          <a:p>
            <a:r>
              <a:rPr lang="it-IT" b="1" dirty="0"/>
              <a:t>Frascati</a:t>
            </a:r>
            <a:endParaRPr lang="it-IT" dirty="0"/>
          </a:p>
          <a:p>
            <a:r>
              <a:rPr lang="it-IT" dirty="0"/>
              <a:t>Museo Tuscolano di Frascati</a:t>
            </a:r>
          </a:p>
          <a:p>
            <a:r>
              <a:rPr lang="it-IT" b="1" dirty="0"/>
              <a:t>Roma ( uscita conclusiva di 1 giorno)</a:t>
            </a:r>
            <a:endParaRPr lang="it-IT" dirty="0"/>
          </a:p>
          <a:p>
            <a:r>
              <a:rPr lang="it-IT" dirty="0"/>
              <a:t>Musei Vaticani:  Museo Gregoriano e  gruppo del Laocoonte</a:t>
            </a:r>
          </a:p>
          <a:p>
            <a:r>
              <a:rPr lang="it-IT" b="1" dirty="0"/>
              <a:t>Colonna sonora: “ Gente di mare”  di Umberto Tozzi</a:t>
            </a:r>
            <a:endParaRPr lang="it-IT" dirty="0"/>
          </a:p>
          <a:p>
            <a:r>
              <a:rPr lang="it-IT" b="1" dirty="0"/>
              <a:t>Laboratorio: “ La settimana omerica…”</a:t>
            </a:r>
            <a:endParaRPr lang="it-IT" dirty="0"/>
          </a:p>
          <a:p>
            <a:r>
              <a:rPr lang="it-IT" b="1" dirty="0"/>
              <a:t>Conclusione: allestimento manufatti e prodotti  inerenti il percorso</a:t>
            </a:r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="" xmlns:a16="http://schemas.microsoft.com/office/drawing/2014/main" id="{65F22C3E-D6AD-4428-8379-A4E59E82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Programmi</a:t>
            </a:r>
          </a:p>
        </p:txBody>
      </p:sp>
    </p:spTree>
    <p:extLst>
      <p:ext uri="{BB962C8B-B14F-4D97-AF65-F5344CB8AC3E}">
        <p14:creationId xmlns="" xmlns:p14="http://schemas.microsoft.com/office/powerpoint/2010/main" val="259055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6328" y="1268760"/>
            <a:ext cx="370790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Muse al computer: ispirazioni </a:t>
            </a:r>
            <a:r>
              <a:rPr lang="it-IT" b="1" dirty="0" err="1"/>
              <a:t>virigiliane</a:t>
            </a:r>
            <a:r>
              <a:rPr lang="it-IT" b="1" dirty="0"/>
              <a:t>  V classe</a:t>
            </a:r>
            <a:endParaRPr lang="it-IT" dirty="0"/>
          </a:p>
          <a:p>
            <a:r>
              <a:rPr lang="it-IT" dirty="0"/>
              <a:t>Un grande cavallo di legno, ovvero meglio non accettare doni…</a:t>
            </a:r>
          </a:p>
          <a:p>
            <a:r>
              <a:rPr lang="it-IT" dirty="0"/>
              <a:t>Enea, Anchise, Ascanio:  storia di una fuga… e  del suo inventore imperiale, Virgilio</a:t>
            </a:r>
          </a:p>
          <a:p>
            <a:r>
              <a:rPr lang="it-IT" dirty="0"/>
              <a:t>A grandi passi verso Roma</a:t>
            </a:r>
          </a:p>
          <a:p>
            <a:r>
              <a:rPr lang="it-IT" dirty="0"/>
              <a:t>Storia di un piccolo solco</a:t>
            </a:r>
          </a:p>
          <a:p>
            <a:r>
              <a:rPr lang="it-IT" dirty="0"/>
              <a:t>I miti di fondazione</a:t>
            </a:r>
          </a:p>
          <a:p>
            <a:r>
              <a:rPr lang="it-IT" dirty="0"/>
              <a:t>Romolo e Remo</a:t>
            </a:r>
          </a:p>
          <a:p>
            <a:r>
              <a:rPr lang="it-IT" dirty="0" err="1"/>
              <a:t>Cives</a:t>
            </a:r>
            <a:r>
              <a:rPr lang="it-IT" dirty="0"/>
              <a:t> romani </a:t>
            </a:r>
            <a:r>
              <a:rPr lang="it-IT" dirty="0" err="1"/>
              <a:t>sumus</a:t>
            </a:r>
            <a:r>
              <a:rPr lang="it-IT" dirty="0"/>
              <a:t>: dal </a:t>
            </a:r>
            <a:r>
              <a:rPr lang="it-IT" dirty="0" err="1"/>
              <a:t>pagus</a:t>
            </a:r>
            <a:r>
              <a:rPr lang="it-IT" dirty="0"/>
              <a:t> all’Impero</a:t>
            </a:r>
          </a:p>
          <a:p>
            <a:pPr>
              <a:buNone/>
            </a:pPr>
            <a:endParaRPr lang="it-IT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71079AD-3488-4F11-84BD-EF02D44FCE8A}"/>
              </a:ext>
            </a:extLst>
          </p:cNvPr>
          <p:cNvSpPr/>
          <p:nvPr/>
        </p:nvSpPr>
        <p:spPr>
          <a:xfrm>
            <a:off x="4355976" y="1268760"/>
            <a:ext cx="4521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Sopralluoghi</a:t>
            </a:r>
          </a:p>
          <a:p>
            <a:r>
              <a:rPr lang="it-IT" b="1" dirty="0"/>
              <a:t>Pomezia</a:t>
            </a:r>
            <a:endParaRPr lang="it-IT" dirty="0"/>
          </a:p>
          <a:p>
            <a:r>
              <a:rPr lang="it-IT" dirty="0"/>
              <a:t>Museo </a:t>
            </a:r>
            <a:r>
              <a:rPr lang="it-IT" dirty="0" err="1"/>
              <a:t>Lavinium</a:t>
            </a:r>
            <a:endParaRPr lang="it-IT" dirty="0"/>
          </a:p>
          <a:p>
            <a:r>
              <a:rPr lang="it-IT" b="1" dirty="0"/>
              <a:t>Albano</a:t>
            </a:r>
            <a:endParaRPr lang="it-IT" dirty="0"/>
          </a:p>
          <a:p>
            <a:r>
              <a:rPr lang="it-IT" dirty="0"/>
              <a:t>Museo della Legione Partica</a:t>
            </a:r>
          </a:p>
          <a:p>
            <a:r>
              <a:rPr lang="it-IT" b="1" dirty="0"/>
              <a:t>Roma ( giornata lunga)</a:t>
            </a:r>
            <a:endParaRPr lang="it-IT" dirty="0"/>
          </a:p>
          <a:p>
            <a:r>
              <a:rPr lang="it-IT" dirty="0"/>
              <a:t>Musei Capitolini e Palazzo Mattei ( sarcofago di Marte e Rea Silvia)</a:t>
            </a:r>
          </a:p>
          <a:p>
            <a:r>
              <a:rPr lang="it-IT" b="1" dirty="0"/>
              <a:t>Colonna sonora: “ Blu” di Irene Fornaciari</a:t>
            </a:r>
            <a:endParaRPr lang="it-IT" dirty="0"/>
          </a:p>
          <a:p>
            <a:r>
              <a:rPr lang="it-IT" b="1" dirty="0"/>
              <a:t>Laboratorio: “ Uomo avvisato, mezzo salvato?”  letture virgiliane</a:t>
            </a:r>
            <a:endParaRPr lang="it-IT" dirty="0"/>
          </a:p>
          <a:p>
            <a:r>
              <a:rPr lang="it-IT" b="1" dirty="0"/>
              <a:t>Laboratorio: “ Scusi ha visto Rea Silvia?”   Clic: La bella in città!</a:t>
            </a:r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="" xmlns:a16="http://schemas.microsoft.com/office/drawing/2014/main" id="{65F22C3E-D6AD-4428-8379-A4E59E82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Programmi</a:t>
            </a:r>
          </a:p>
        </p:txBody>
      </p:sp>
    </p:spTree>
    <p:extLst>
      <p:ext uri="{BB962C8B-B14F-4D97-AF65-F5344CB8AC3E}">
        <p14:creationId xmlns="" xmlns:p14="http://schemas.microsoft.com/office/powerpoint/2010/main" val="427211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6328" y="1268760"/>
            <a:ext cx="3707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“Love, love, love”    V classe</a:t>
            </a:r>
            <a:endParaRPr lang="it-IT" sz="2000" dirty="0"/>
          </a:p>
          <a:p>
            <a:r>
              <a:rPr lang="it-IT" sz="2000" b="1" dirty="0"/>
              <a:t>“Giulietta, Rossana, Lucia e…”</a:t>
            </a:r>
            <a:endParaRPr lang="it-IT" sz="2000" dirty="0"/>
          </a:p>
          <a:p>
            <a:r>
              <a:rPr lang="it-IT" sz="2000" dirty="0"/>
              <a:t>Brani da : Giulietta e Romeo, </a:t>
            </a:r>
            <a:r>
              <a:rPr lang="it-IT" sz="2000" dirty="0" err="1"/>
              <a:t>Cyrano</a:t>
            </a:r>
            <a:r>
              <a:rPr lang="it-IT" sz="2000" dirty="0"/>
              <a:t> de Bergerac, I promessi sposi</a:t>
            </a:r>
          </a:p>
          <a:p>
            <a:r>
              <a:rPr lang="it-IT" sz="2000" dirty="0"/>
              <a:t>Cenni al periodo barocco</a:t>
            </a:r>
          </a:p>
          <a:p>
            <a:r>
              <a:rPr lang="it-IT" sz="2000" dirty="0"/>
              <a:t>Vestiti come in una tela del Caravaggio</a:t>
            </a:r>
          </a:p>
          <a:p>
            <a:pPr>
              <a:buNone/>
            </a:pPr>
            <a:endParaRPr lang="it-IT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71079AD-3488-4F11-84BD-EF02D44FCE8A}"/>
              </a:ext>
            </a:extLst>
          </p:cNvPr>
          <p:cNvSpPr/>
          <p:nvPr/>
        </p:nvSpPr>
        <p:spPr>
          <a:xfrm>
            <a:off x="4355976" y="1268760"/>
            <a:ext cx="4521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Sopralluoghi barocchi</a:t>
            </a:r>
            <a:endParaRPr lang="it-IT" dirty="0"/>
          </a:p>
          <a:p>
            <a:r>
              <a:rPr lang="it-IT" b="1" dirty="0"/>
              <a:t>Ariccia</a:t>
            </a:r>
            <a:endParaRPr lang="it-IT" dirty="0"/>
          </a:p>
          <a:p>
            <a:r>
              <a:rPr lang="it-IT" dirty="0"/>
              <a:t>Corte del Bernini e Palazzo Chigi</a:t>
            </a:r>
          </a:p>
          <a:p>
            <a:r>
              <a:rPr lang="it-IT" dirty="0"/>
              <a:t>Interni:</a:t>
            </a:r>
          </a:p>
          <a:p>
            <a:r>
              <a:rPr lang="it-IT" dirty="0"/>
              <a:t>la sanguigna del Bernini</a:t>
            </a:r>
          </a:p>
          <a:p>
            <a:r>
              <a:rPr lang="it-IT" dirty="0"/>
              <a:t>lo scrittoio di S. Filippo Neri</a:t>
            </a:r>
          </a:p>
          <a:p>
            <a:r>
              <a:rPr lang="it-IT" b="1" dirty="0"/>
              <a:t>Castel Gandolfo</a:t>
            </a:r>
            <a:endParaRPr lang="it-IT" dirty="0"/>
          </a:p>
          <a:p>
            <a:r>
              <a:rPr lang="it-IT" dirty="0"/>
              <a:t>Palazzo Pontificio ,Piazza, Spina di borgo</a:t>
            </a:r>
          </a:p>
          <a:p>
            <a:r>
              <a:rPr lang="it-IT" b="1" dirty="0"/>
              <a:t>Una curiosità</a:t>
            </a:r>
            <a:r>
              <a:rPr lang="it-IT" dirty="0"/>
              <a:t>: la prima cassetta postale al mondo!</a:t>
            </a:r>
          </a:p>
          <a:p>
            <a:r>
              <a:rPr lang="it-IT" b="1" dirty="0"/>
              <a:t>Roma ( giornata lunga)</a:t>
            </a:r>
            <a:endParaRPr lang="it-IT" dirty="0"/>
          </a:p>
          <a:p>
            <a:r>
              <a:rPr lang="it-IT" dirty="0"/>
              <a:t>Chiesa di S. Agostino ( Madonna dei Pellegrini), Biblioteca Angelica, Piazza Navona</a:t>
            </a:r>
          </a:p>
        </p:txBody>
      </p:sp>
      <p:sp>
        <p:nvSpPr>
          <p:cNvPr id="5" name="Titolo 4">
            <a:extLst>
              <a:ext uri="{FF2B5EF4-FFF2-40B4-BE49-F238E27FC236}">
                <a16:creationId xmlns="" xmlns:a16="http://schemas.microsoft.com/office/drawing/2014/main" id="{65F22C3E-D6AD-4428-8379-A4E59E82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Programmi</a:t>
            </a:r>
          </a:p>
        </p:txBody>
      </p:sp>
    </p:spTree>
    <p:extLst>
      <p:ext uri="{BB962C8B-B14F-4D97-AF65-F5344CB8AC3E}">
        <p14:creationId xmlns="" xmlns:p14="http://schemas.microsoft.com/office/powerpoint/2010/main" val="292463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err="1">
                <a:solidFill>
                  <a:srgbClr val="C00000"/>
                </a:solidFill>
              </a:rPr>
              <a:t>Munus</a:t>
            </a:r>
            <a:endParaRPr lang="it-IT" sz="4000" b="1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 descr="don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5" y="1643050"/>
            <a:ext cx="5786478" cy="507209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Trasmissione, oggi come ieri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                     </a:t>
            </a:r>
            <a:r>
              <a:rPr lang="it-IT" dirty="0" err="1">
                <a:solidFill>
                  <a:srgbClr val="C00000"/>
                </a:solidFill>
              </a:rPr>
              <a:t>Oggi…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7" name="Segnaposto contenuto 6" descr="regali-per-la-festa-dei-nonni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72" y="2214554"/>
            <a:ext cx="3571900" cy="4000528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                           </a:t>
            </a:r>
            <a:r>
              <a:rPr lang="it-IT" dirty="0" err="1">
                <a:solidFill>
                  <a:srgbClr val="C00000"/>
                </a:solidFill>
              </a:rPr>
              <a:t>Ieri…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8" name="Segnaposto contenuto 7" descr="patriarca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13448" y="2174875"/>
            <a:ext cx="2904928" cy="3951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Trasmissione </a:t>
            </a:r>
            <a:r>
              <a:rPr lang="it-IT" sz="4000" b="1" dirty="0" err="1">
                <a:solidFill>
                  <a:srgbClr val="C00000"/>
                </a:solidFill>
              </a:rPr>
              <a:t>e…</a:t>
            </a:r>
            <a:r>
              <a:rPr lang="it-IT" sz="4000" b="1" dirty="0">
                <a:solidFill>
                  <a:srgbClr val="C00000"/>
                </a:solidFill>
              </a:rPr>
              <a:t> patto!</a:t>
            </a:r>
          </a:p>
        </p:txBody>
      </p:sp>
      <p:pic>
        <p:nvPicPr>
          <p:cNvPr id="4" name="Segnaposto contenuto 3" descr="patto transgenerazional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7514" y="1600200"/>
            <a:ext cx="680897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Un patto costituzionale</a:t>
            </a:r>
          </a:p>
        </p:txBody>
      </p:sp>
      <p:pic>
        <p:nvPicPr>
          <p:cNvPr id="4" name="Segnaposto contenuto 3" descr="art.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357299"/>
            <a:ext cx="6643734" cy="421484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La dizione di bene e il suo assetto valoriale</a:t>
            </a:r>
          </a:p>
        </p:txBody>
      </p:sp>
      <p:pic>
        <p:nvPicPr>
          <p:cNvPr id="5" name="Segnaposto contenuto 4" descr="pettinin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4924" y="1857364"/>
            <a:ext cx="2624133" cy="3214709"/>
          </a:xfrm>
        </p:spPr>
      </p:pic>
      <p:pic>
        <p:nvPicPr>
          <p:cNvPr id="6" name="Segnaposto contenuto 5" descr="tazz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43504" y="2071678"/>
            <a:ext cx="3143272" cy="34290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</a:t>
            </a:r>
            <a:r>
              <a:rPr lang="it-IT" sz="3600" b="1" dirty="0">
                <a:solidFill>
                  <a:srgbClr val="C00000"/>
                </a:solidFill>
              </a:rPr>
              <a:t>Dell’importanza del corredo, come esempio di patrimonio trasmesso</a:t>
            </a:r>
          </a:p>
        </p:txBody>
      </p:sp>
      <p:pic>
        <p:nvPicPr>
          <p:cNvPr id="4" name="Segnaposto contenuto 3" descr="corredo funerari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714488"/>
            <a:ext cx="7358114" cy="48577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sultati immagini per civita di bagnoreg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800105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1085</Words>
  <Application>Microsoft Office PowerPoint</Application>
  <PresentationFormat>Presentazione su schermo (4:3)</PresentationFormat>
  <Paragraphs>179</Paragraphs>
  <Slides>27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Beni di famiglia</vt:lpstr>
      <vt:lpstr>Un’occasione imperdibile</vt:lpstr>
      <vt:lpstr>Munus</vt:lpstr>
      <vt:lpstr>Trasmissione, oggi come ieri</vt:lpstr>
      <vt:lpstr>Trasmissione e… patto!</vt:lpstr>
      <vt:lpstr>Un patto costituzionale</vt:lpstr>
      <vt:lpstr>La dizione di bene e il suo assetto valoriale</vt:lpstr>
      <vt:lpstr> Dell’importanza del corredo, come esempio di patrimonio trasmesso</vt:lpstr>
      <vt:lpstr>Diapositiva 9</vt:lpstr>
      <vt:lpstr>Diapositiva 10</vt:lpstr>
      <vt:lpstr>Perché educare all’arte e al patrimonio</vt:lpstr>
      <vt:lpstr>Sintesi</vt:lpstr>
      <vt:lpstr>Visione d’insieme, analisi</vt:lpstr>
      <vt:lpstr>Armonia</vt:lpstr>
      <vt:lpstr>Attenzione per il particolare</vt:lpstr>
      <vt:lpstr>Ironia!</vt:lpstr>
      <vt:lpstr>Rigore</vt:lpstr>
      <vt:lpstr>Sperimentazione… curiosità</vt:lpstr>
      <vt:lpstr>Ciò detto….</vt:lpstr>
      <vt:lpstr>Forma mentis, Formae mentis</vt:lpstr>
      <vt:lpstr>Parola di creativo</vt:lpstr>
      <vt:lpstr>“Anno europeo del patrimonio culturale”  (EYCH – European Year of Cultural Heritage) Unione Europea e Consiglio d’Europa     Progetto : “ Beni di famiglia” I. C. Albano Laziale- Primaria</vt:lpstr>
      <vt:lpstr>Programmi</vt:lpstr>
      <vt:lpstr>Programmi</vt:lpstr>
      <vt:lpstr>Programmi</vt:lpstr>
      <vt:lpstr>Programmi</vt:lpstr>
      <vt:lpstr>Programmi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 di famiglia</dc:title>
  <dc:creator>Patrizia</dc:creator>
  <cp:lastModifiedBy>Patrizia</cp:lastModifiedBy>
  <cp:revision>24</cp:revision>
  <dcterms:created xsi:type="dcterms:W3CDTF">2017-08-31T06:21:14Z</dcterms:created>
  <dcterms:modified xsi:type="dcterms:W3CDTF">2017-12-05T19:59:38Z</dcterms:modified>
</cp:coreProperties>
</file>